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60" r:id="rId4"/>
    <p:sldId id="261" r:id="rId5"/>
    <p:sldId id="262" r:id="rId6"/>
    <p:sldId id="263" r:id="rId7"/>
    <p:sldId id="264" r:id="rId8"/>
    <p:sldId id="265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C0C36-832E-4FE2-9005-160F0D6A8976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E24893EB-8554-4406-96E7-000728BC377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C0C36-832E-4FE2-9005-160F0D6A8976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893EB-8554-4406-96E7-000728BC377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C0C36-832E-4FE2-9005-160F0D6A8976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E24893EB-8554-4406-96E7-000728BC37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C0C36-832E-4FE2-9005-160F0D6A8976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893EB-8554-4406-96E7-000728BC377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C0C36-832E-4FE2-9005-160F0D6A8976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893EB-8554-4406-96E7-000728BC377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C0C36-832E-4FE2-9005-160F0D6A8976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893EB-8554-4406-96E7-000728BC37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C0C36-832E-4FE2-9005-160F0D6A8976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893EB-8554-4406-96E7-000728BC37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C0C36-832E-4FE2-9005-160F0D6A8976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893EB-8554-4406-96E7-000728BC377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C0C36-832E-4FE2-9005-160F0D6A8976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E24893EB-8554-4406-96E7-000728BC377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C0C36-832E-4FE2-9005-160F0D6A8976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893EB-8554-4406-96E7-000728BC37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C0C36-832E-4FE2-9005-160F0D6A8976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893EB-8554-4406-96E7-000728BC37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37917B-5E04-4999-B4BE-FC630A4977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Заголовок, два объект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1894FA-BA80-43C1-8A66-729C3FC73E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52C0C36-832E-4FE2-9005-160F0D6A8976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E24893EB-8554-4406-96E7-000728BC377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Рациональное природопользование и охрана природы</a:t>
            </a:r>
            <a:endParaRPr lang="ru-RU" dirty="0"/>
          </a:p>
        </p:txBody>
      </p:sp>
      <p:pic>
        <p:nvPicPr>
          <p:cNvPr id="24578" name="Picture 2" descr="Охрана природы и рациональное природопользова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2857496"/>
            <a:ext cx="5167306" cy="37866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4"/>
          <p:cNvSpPr>
            <a:spLocks noGrp="1" noChangeArrowheads="1"/>
          </p:cNvSpPr>
          <p:nvPr>
            <p:ph type="title"/>
          </p:nvPr>
        </p:nvSpPr>
        <p:spPr>
          <a:xfrm>
            <a:off x="500034" y="500042"/>
            <a:ext cx="8229600" cy="868362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b="1" i="1" dirty="0" smtClean="0">
                <a:solidFill>
                  <a:srgbClr val="FF0000"/>
                </a:solidFill>
              </a:rPr>
              <a:t>Государственные природные заповедники</a:t>
            </a:r>
          </a:p>
        </p:txBody>
      </p:sp>
      <p:sp>
        <p:nvSpPr>
          <p:cNvPr id="14339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343400" y="1524000"/>
            <a:ext cx="4267200" cy="4953000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None/>
            </a:pPr>
            <a:r>
              <a:rPr lang="ru-RU" sz="2400" b="1" i="1" dirty="0" smtClean="0">
                <a:solidFill>
                  <a:srgbClr val="336600"/>
                </a:solidFill>
              </a:rPr>
              <a:t>     Заповедник - это особо охраняемые территории или акватории, изъятые из хозяйственного </a:t>
            </a:r>
            <a:r>
              <a:rPr lang="ru-RU" sz="2400" b="1" i="1" dirty="0" err="1" smtClean="0">
                <a:solidFill>
                  <a:srgbClr val="336600"/>
                </a:solidFill>
              </a:rPr>
              <a:t>использоапния</a:t>
            </a:r>
            <a:r>
              <a:rPr lang="ru-RU" sz="2400" b="1" i="1" dirty="0" smtClean="0">
                <a:solidFill>
                  <a:srgbClr val="336600"/>
                </a:solidFill>
              </a:rPr>
              <a:t>, в которых сохраняется в естественном состоянии весь природный комплекс (земля, водные объекты, недра, растительный и животный мир)</a:t>
            </a:r>
          </a:p>
        </p:txBody>
      </p:sp>
      <p:sp>
        <p:nvSpPr>
          <p:cNvPr id="14341" name="Rectangle 9"/>
          <p:cNvSpPr>
            <a:spLocks noChangeArrowheads="1"/>
          </p:cNvSpPr>
          <p:nvPr/>
        </p:nvSpPr>
        <p:spPr bwMode="auto">
          <a:xfrm>
            <a:off x="838200" y="1828800"/>
            <a:ext cx="27225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i="1"/>
              <a:t>Зап. Денежкин камень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>
          <a:xfrm>
            <a:off x="357158" y="5357826"/>
            <a:ext cx="4038600" cy="57150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000" dirty="0" smtClean="0"/>
              <a:t>Оренбургский заповедник</a:t>
            </a:r>
            <a:endParaRPr lang="ru-RU" sz="2000" dirty="0"/>
          </a:p>
        </p:txBody>
      </p:sp>
      <p:pic>
        <p:nvPicPr>
          <p:cNvPr id="27650" name="Picture 2" descr="http://www.zapoved.ru/photos/1353/5bae/fd89/89b7/3759/516f/11e0/2269/larg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714488"/>
            <a:ext cx="3912946" cy="32147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b="1" i="1" dirty="0" smtClean="0">
                <a:solidFill>
                  <a:srgbClr val="FF0000"/>
                </a:solidFill>
              </a:rPr>
              <a:t>Национальные парки</a:t>
            </a: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838200"/>
            <a:ext cx="4038600" cy="5287963"/>
          </a:xfrm>
        </p:spPr>
        <p:txBody>
          <a:bodyPr>
            <a:normAutofit/>
          </a:bodyPr>
          <a:lstStyle/>
          <a:p>
            <a:pPr eaLnBrk="1" hangingPunct="1"/>
            <a:endParaRPr lang="ru-RU" sz="2400" b="1" i="1" dirty="0" smtClean="0">
              <a:solidFill>
                <a:srgbClr val="336600"/>
              </a:solidFill>
            </a:endParaRPr>
          </a:p>
          <a:p>
            <a:pPr eaLnBrk="1" hangingPunct="1"/>
            <a:r>
              <a:rPr lang="ru-RU" sz="2400" b="1" i="1" dirty="0" smtClean="0">
                <a:solidFill>
                  <a:srgbClr val="336600"/>
                </a:solidFill>
              </a:rPr>
              <a:t>Национальный парк - особо охраняемая территория, предназначенная для использования в природоохранных, просветительских, научных и культурных целях и для регулируемого туризма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>
          <a:xfrm>
            <a:off x="571472" y="5572140"/>
            <a:ext cx="4038600" cy="696899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Национальный парк «</a:t>
            </a:r>
            <a:r>
              <a:rPr lang="ru-RU" dirty="0" err="1" smtClean="0"/>
              <a:t>Бузулукский</a:t>
            </a:r>
            <a:r>
              <a:rPr lang="ru-RU" dirty="0" smtClean="0"/>
              <a:t> бор»</a:t>
            </a:r>
            <a:endParaRPr lang="ru-RU" dirty="0"/>
          </a:p>
        </p:txBody>
      </p:sp>
      <p:pic>
        <p:nvPicPr>
          <p:cNvPr id="29698" name="Picture 2" descr="http://oren-expo.ru/wp-content/uploads/2013/11/bor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000108"/>
            <a:ext cx="3294060" cy="43947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b="1" i="1" dirty="0" smtClean="0">
                <a:solidFill>
                  <a:srgbClr val="FF0000"/>
                </a:solidFill>
              </a:rPr>
              <a:t>Государственные природные заказники </a:t>
            </a:r>
            <a:r>
              <a:rPr lang="ru-RU" b="1" i="1" dirty="0" smtClean="0">
                <a:solidFill>
                  <a:srgbClr val="336600"/>
                </a:solidFill>
              </a:rPr>
              <a:t/>
            </a:r>
            <a:br>
              <a:rPr lang="ru-RU" b="1" i="1" dirty="0" smtClean="0">
                <a:solidFill>
                  <a:srgbClr val="336600"/>
                </a:solidFill>
              </a:rPr>
            </a:br>
            <a:endParaRPr lang="ru-RU" sz="2800" dirty="0" smtClean="0"/>
          </a:p>
        </p:txBody>
      </p:sp>
      <p:sp>
        <p:nvSpPr>
          <p:cNvPr id="18436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28596" y="5000636"/>
            <a:ext cx="8182004" cy="1457316"/>
          </a:xfrm>
        </p:spPr>
        <p:txBody>
          <a:bodyPr>
            <a:normAutofit lnSpcReduction="10000"/>
          </a:bodyPr>
          <a:lstStyle/>
          <a:p>
            <a:pPr algn="just" eaLnBrk="1" hangingPunct="1"/>
            <a:r>
              <a:rPr lang="ru-RU" sz="2400" b="1" i="1" smtClean="0">
                <a:solidFill>
                  <a:srgbClr val="336600"/>
                </a:solidFill>
              </a:rPr>
              <a:t>Это особо охраняемые объекты, в которых разрешаются некоторые виды хозяйственной деятельности, которые не вредят охраняемым объектам</a:t>
            </a:r>
            <a:endParaRPr lang="ru-RU" sz="2400" b="1" i="1" dirty="0" smtClean="0">
              <a:solidFill>
                <a:srgbClr val="336600"/>
              </a:solidFill>
            </a:endParaRPr>
          </a:p>
        </p:txBody>
      </p:sp>
      <p:sp>
        <p:nvSpPr>
          <p:cNvPr id="18438" name="Rectangle 10"/>
          <p:cNvSpPr>
            <a:spLocks noChangeArrowheads="1"/>
          </p:cNvSpPr>
          <p:nvPr/>
        </p:nvSpPr>
        <p:spPr bwMode="auto">
          <a:xfrm>
            <a:off x="609600" y="38862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" name="Содержимое 6"/>
          <p:cNvSpPr>
            <a:spLocks noGrp="1"/>
          </p:cNvSpPr>
          <p:nvPr>
            <p:ph sz="half" idx="1"/>
          </p:nvPr>
        </p:nvSpPr>
        <p:spPr>
          <a:xfrm>
            <a:off x="5786446" y="1571611"/>
            <a:ext cx="3143272" cy="3000397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Заказник </a:t>
            </a:r>
            <a:r>
              <a:rPr lang="ru-RU" dirty="0" err="1" smtClean="0"/>
              <a:t>Светлинский</a:t>
            </a:r>
            <a:endParaRPr lang="ru-RU" dirty="0"/>
          </a:p>
        </p:txBody>
      </p:sp>
      <p:pic>
        <p:nvPicPr>
          <p:cNvPr id="31746" name="Picture 2" descr="http://www.zapoved.net/catalog/img_pictures/907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785794"/>
            <a:ext cx="5143536" cy="38576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b="1" i="1" dirty="0" smtClean="0">
                <a:solidFill>
                  <a:srgbClr val="FF0000"/>
                </a:solidFill>
              </a:rPr>
              <a:t>Памятники природы</a:t>
            </a:r>
          </a:p>
        </p:txBody>
      </p:sp>
      <p:sp>
        <p:nvSpPr>
          <p:cNvPr id="20483" name="Rectangle 6"/>
          <p:cNvSpPr>
            <a:spLocks noGrp="1" noChangeArrowheads="1"/>
          </p:cNvSpPr>
          <p:nvPr>
            <p:ph type="body" sz="half" idx="3"/>
          </p:nvPr>
        </p:nvSpPr>
        <p:spPr>
          <a:xfrm>
            <a:off x="5072066" y="1214422"/>
            <a:ext cx="3814754" cy="4830763"/>
          </a:xfrm>
        </p:spPr>
        <p:txBody>
          <a:bodyPr>
            <a:normAutofit fontScale="92500" lnSpcReduction="10000"/>
          </a:bodyPr>
          <a:lstStyle/>
          <a:p>
            <a:pPr algn="just" eaLnBrk="1" hangingPunct="1">
              <a:lnSpc>
                <a:spcPct val="90000"/>
              </a:lnSpc>
            </a:pPr>
            <a:r>
              <a:rPr lang="ru-RU" sz="2400" b="1" i="1" dirty="0" smtClean="0">
                <a:solidFill>
                  <a:srgbClr val="336600"/>
                </a:solidFill>
              </a:rPr>
              <a:t>Памятники природы - это достопримечательные природные объекты, подлежащие охране</a:t>
            </a:r>
          </a:p>
          <a:p>
            <a:pPr algn="just" eaLnBrk="1" hangingPunct="1">
              <a:lnSpc>
                <a:spcPct val="90000"/>
              </a:lnSpc>
            </a:pPr>
            <a:r>
              <a:rPr lang="ru-RU" sz="2400" b="1" i="1" dirty="0" smtClean="0">
                <a:solidFill>
                  <a:srgbClr val="336600"/>
                </a:solidFill>
              </a:rPr>
              <a:t>Памятники природы — уникальные, невосполнимые, ценные в экологическом, научном, культурном и эстетическом отношениях природные комплексы, а также объекты естественного и искусственного происхождения.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Содержимое 6"/>
          <p:cNvSpPr>
            <a:spLocks noGrp="1"/>
          </p:cNvSpPr>
          <p:nvPr>
            <p:ph sz="quarter" idx="2"/>
          </p:nvPr>
        </p:nvSpPr>
        <p:spPr>
          <a:xfrm>
            <a:off x="457200" y="4500570"/>
            <a:ext cx="4038600" cy="1625593"/>
          </a:xfrm>
        </p:spPr>
        <p:txBody>
          <a:bodyPr/>
          <a:lstStyle/>
          <a:p>
            <a:r>
              <a:rPr lang="ru-RU" dirty="0" smtClean="0"/>
              <a:t>Гора верблюд</a:t>
            </a:r>
            <a:endParaRPr lang="ru-RU" dirty="0"/>
          </a:p>
        </p:txBody>
      </p:sp>
      <p:pic>
        <p:nvPicPr>
          <p:cNvPr id="32770" name="Picture 2" descr="http://ic.pics.livejournal.com/coffe_ol/48470157/1246/origina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785794"/>
            <a:ext cx="4686270" cy="35147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800" b="1" i="1" smtClean="0">
                <a:solidFill>
                  <a:srgbClr val="336600"/>
                </a:solidFill>
              </a:rPr>
              <a:t/>
            </a:r>
            <a:br>
              <a:rPr lang="ru-RU" sz="2800" b="1" i="1" smtClean="0">
                <a:solidFill>
                  <a:srgbClr val="336600"/>
                </a:solidFill>
              </a:rPr>
            </a:br>
            <a:r>
              <a:rPr lang="ru-RU" sz="2800" b="1" i="1" smtClean="0">
                <a:solidFill>
                  <a:srgbClr val="336600"/>
                </a:solidFill>
              </a:rPr>
              <a:t/>
            </a:r>
            <a:br>
              <a:rPr lang="ru-RU" sz="2800" b="1" i="1" smtClean="0">
                <a:solidFill>
                  <a:srgbClr val="336600"/>
                </a:solidFill>
              </a:rPr>
            </a:br>
            <a:r>
              <a:rPr lang="ru-RU" b="1" i="1" smtClean="0">
                <a:solidFill>
                  <a:srgbClr val="336600"/>
                </a:solidFill>
              </a:rPr>
              <a:t>Правовые источники</a:t>
            </a:r>
            <a:r>
              <a:rPr lang="ru-RU" sz="2800" b="1" i="1" smtClean="0">
                <a:solidFill>
                  <a:srgbClr val="336600"/>
                </a:solidFill>
              </a:rPr>
              <a:t/>
            </a:r>
            <a:br>
              <a:rPr lang="ru-RU" sz="2800" b="1" i="1" smtClean="0">
                <a:solidFill>
                  <a:srgbClr val="336600"/>
                </a:solidFill>
              </a:rPr>
            </a:br>
            <a:endParaRPr lang="ru-RU" sz="4000" smtClean="0"/>
          </a:p>
        </p:txBody>
      </p:sp>
      <p:pic>
        <p:nvPicPr>
          <p:cNvPr id="10243" name="Picture 8"/>
          <p:cNvPicPr>
            <a:picLocks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990600" y="1676400"/>
            <a:ext cx="3236913" cy="4572000"/>
          </a:xfrm>
          <a:noFill/>
        </p:spPr>
      </p:pic>
      <p:sp>
        <p:nvSpPr>
          <p:cNvPr id="10244" name="Rectangle 9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2133600"/>
            <a:ext cx="4038600" cy="3992563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sz="2800" b="1" i="1" smtClean="0">
                <a:solidFill>
                  <a:srgbClr val="FF0000"/>
                </a:solidFill>
              </a:rPr>
              <a:t>В России Федеральный закон </a:t>
            </a:r>
            <a:br>
              <a:rPr lang="ru-RU" sz="2800" b="1" i="1" smtClean="0">
                <a:solidFill>
                  <a:srgbClr val="FF0000"/>
                </a:solidFill>
              </a:rPr>
            </a:br>
            <a:r>
              <a:rPr lang="ru-RU" sz="2800" b="1" i="1" smtClean="0">
                <a:solidFill>
                  <a:srgbClr val="FF0000"/>
                </a:solidFill>
              </a:rPr>
              <a:t>"Об охране окружающей среды" </a:t>
            </a:r>
            <a:br>
              <a:rPr lang="ru-RU" sz="2800" b="1" i="1" smtClean="0">
                <a:solidFill>
                  <a:srgbClr val="FF0000"/>
                </a:solidFill>
              </a:rPr>
            </a:br>
            <a:r>
              <a:rPr lang="ru-RU" sz="2800" b="1" i="1" smtClean="0">
                <a:solidFill>
                  <a:srgbClr val="FF0000"/>
                </a:solidFill>
              </a:rPr>
              <a:t>принят 10 января 2002 г.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800" b="1" i="1" smtClean="0">
                <a:solidFill>
                  <a:srgbClr val="FF0000"/>
                </a:solidFill>
              </a:rPr>
              <a:t>Красная книга Российской Федерации вышла в свет в 2001 году</a:t>
            </a:r>
            <a:endParaRPr lang="ru-RU" sz="2800" smtClean="0">
              <a:solidFill>
                <a:srgbClr val="FF0000"/>
              </a:solidFill>
            </a:endParaRPr>
          </a:p>
        </p:txBody>
      </p:sp>
      <p:sp>
        <p:nvSpPr>
          <p:cNvPr id="11267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sz="2800" b="1" i="1" smtClean="0">
                <a:solidFill>
                  <a:srgbClr val="336600"/>
                </a:solidFill>
              </a:rPr>
              <a:t>Является официальным документом, содержащим свод сведений о редких и исчезающих видах животных и растений, а также необходимых мерах по их охране и восстановлению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ru-RU" sz="2800" b="1" i="1" smtClean="0">
              <a:solidFill>
                <a:srgbClr val="336600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ru-RU" sz="2800" smtClean="0"/>
          </a:p>
        </p:txBody>
      </p:sp>
      <p:pic>
        <p:nvPicPr>
          <p:cNvPr id="11268" name="Picture 8"/>
          <p:cNvPicPr>
            <a:picLocks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860425" y="1600200"/>
            <a:ext cx="3232150" cy="4525963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 eaLnBrk="1" hangingPunct="1"/>
            <a:r>
              <a:rPr lang="ru-RU" b="1" i="1" smtClean="0">
                <a:solidFill>
                  <a:srgbClr val="336600"/>
                </a:solidFill>
              </a:rPr>
              <a:t>Памятники природы</a:t>
            </a:r>
          </a:p>
        </p:txBody>
      </p:sp>
      <p:sp>
        <p:nvSpPr>
          <p:cNvPr id="20483" name="Rectangle 6"/>
          <p:cNvSpPr>
            <a:spLocks noGrp="1" noChangeArrowheads="1"/>
          </p:cNvSpPr>
          <p:nvPr>
            <p:ph type="body" sz="half" idx="3"/>
          </p:nvPr>
        </p:nvSpPr>
        <p:spPr>
          <a:xfrm>
            <a:off x="3657600" y="1295400"/>
            <a:ext cx="5029200" cy="48307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400" b="1" i="1" smtClean="0">
                <a:solidFill>
                  <a:srgbClr val="336600"/>
                </a:solidFill>
              </a:rPr>
              <a:t>Памятники природы - это достопримечательные природные объекты, подлежащие охране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b="1" i="1" smtClean="0">
                <a:solidFill>
                  <a:srgbClr val="336600"/>
                </a:solidFill>
              </a:rPr>
              <a:t>Памятники природы — уникальные, невосполнимые, ценные в экологическом, научном, культурном и эстетическом отношениях природные комплексы, а также объекты естественного и искусственного происхождения.</a:t>
            </a:r>
          </a:p>
        </p:txBody>
      </p:sp>
      <p:pic>
        <p:nvPicPr>
          <p:cNvPr id="20484" name="Picture 7"/>
          <p:cNvPicPr>
            <a:picLocks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28600" y="1447800"/>
            <a:ext cx="3281363" cy="2185988"/>
          </a:xfrm>
          <a:noFill/>
        </p:spPr>
      </p:pic>
      <p:pic>
        <p:nvPicPr>
          <p:cNvPr id="20485" name="Picture 8"/>
          <p:cNvPicPr>
            <a:picLocks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381000" y="3886200"/>
            <a:ext cx="2374900" cy="218757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46</TotalTime>
  <Words>226</Words>
  <Application>Microsoft Office PowerPoint</Application>
  <PresentationFormat>Экран (4:3)</PresentationFormat>
  <Paragraphs>23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Справедливость</vt:lpstr>
      <vt:lpstr>Рациональное природопользование и охрана природы</vt:lpstr>
      <vt:lpstr>Государственные природные заповедники</vt:lpstr>
      <vt:lpstr>Национальные парки</vt:lpstr>
      <vt:lpstr>Государственные природные заказники  </vt:lpstr>
      <vt:lpstr>Памятники природы</vt:lpstr>
      <vt:lpstr>  Правовые источники </vt:lpstr>
      <vt:lpstr>Красная книга Российской Федерации вышла в свет в 2001 году</vt:lpstr>
      <vt:lpstr>Памятники природы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Рациональное природопользование и охрана природы</dc:title>
  <dc:creator>Сергей Егоров</dc:creator>
  <cp:lastModifiedBy>Сергей Егоров</cp:lastModifiedBy>
  <cp:revision>5</cp:revision>
  <dcterms:created xsi:type="dcterms:W3CDTF">2017-02-05T19:18:16Z</dcterms:created>
  <dcterms:modified xsi:type="dcterms:W3CDTF">2017-02-05T20:06:33Z</dcterms:modified>
</cp:coreProperties>
</file>